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A4E3EA"/>
    <a:srgbClr val="FFE697"/>
    <a:srgbClr val="37C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20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19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95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07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5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13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28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37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42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34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10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DB0F-F103-4FDE-BA7A-4A4C085B5361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12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3DB0F-F103-4FDE-BA7A-4A4C085B5361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DBCE0-D905-41C3-B5B5-76E3B4012D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32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773208"/>
            <a:ext cx="9144000" cy="97314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754" y="3097040"/>
            <a:ext cx="3915894" cy="301152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463"/>
            <a:ext cx="9143999" cy="109527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44140" y="630612"/>
            <a:ext cx="1911777" cy="19491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31" y="5176820"/>
            <a:ext cx="747264" cy="921047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89" y="5086348"/>
            <a:ext cx="825199" cy="1101993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0" y="89463"/>
            <a:ext cx="0" cy="66568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9143999" y="89463"/>
            <a:ext cx="2" cy="66568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304800" y="637100"/>
            <a:ext cx="6597651" cy="3631945"/>
            <a:chOff x="311" y="549"/>
            <a:chExt cx="4037" cy="2185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23" y="573"/>
              <a:ext cx="3632" cy="2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336" y="561"/>
              <a:ext cx="291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Oddíl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032" y="561"/>
              <a:ext cx="89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Místo cvičení -  tělocvična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41" y="561"/>
              <a:ext cx="215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Den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2468" y="561"/>
              <a:ext cx="342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Hodina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2994" y="561"/>
              <a:ext cx="30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cvičitelé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384" y="712"/>
              <a:ext cx="54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RD a předškoláci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1032" y="796"/>
              <a:ext cx="120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ZŠ Karlovy Vary, Poštovní 19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2272" y="756"/>
              <a:ext cx="10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PO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2468" y="796"/>
              <a:ext cx="56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16:00 -17:00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2994" y="670"/>
              <a:ext cx="115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Eva Jindrová                         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2994" y="790"/>
              <a:ext cx="100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Ivana Hodinová             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2994" y="911"/>
              <a:ext cx="67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Iva Vondrašová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17"/>
            <p:cNvSpPr>
              <a:spLocks noChangeArrowheads="1"/>
            </p:cNvSpPr>
            <p:nvPr/>
          </p:nvSpPr>
          <p:spPr bwMode="auto">
            <a:xfrm>
              <a:off x="336" y="1032"/>
              <a:ext cx="544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Mladší muži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1032" y="1032"/>
              <a:ext cx="120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ZŠ Karlovy Vary, Poštovní 19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2241" y="1032"/>
              <a:ext cx="14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0"/>
            <p:cNvSpPr>
              <a:spLocks noChangeArrowheads="1"/>
            </p:cNvSpPr>
            <p:nvPr/>
          </p:nvSpPr>
          <p:spPr bwMode="auto">
            <a:xfrm>
              <a:off x="2468" y="1032"/>
              <a:ext cx="58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18:00 - 19:00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2994" y="1032"/>
              <a:ext cx="43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Jan Trnka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336" y="1153"/>
              <a:ext cx="500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Starší muži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23"/>
            <p:cNvSpPr>
              <a:spLocks noChangeArrowheads="1"/>
            </p:cNvSpPr>
            <p:nvPr/>
          </p:nvSpPr>
          <p:spPr bwMode="auto">
            <a:xfrm>
              <a:off x="1032" y="1153"/>
              <a:ext cx="120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ZŠ Karlovy Vary, Poštovní 19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24"/>
            <p:cNvSpPr>
              <a:spLocks noChangeArrowheads="1"/>
            </p:cNvSpPr>
            <p:nvPr/>
          </p:nvSpPr>
          <p:spPr bwMode="auto">
            <a:xfrm>
              <a:off x="2241" y="1153"/>
              <a:ext cx="14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25"/>
            <p:cNvSpPr>
              <a:spLocks noChangeArrowheads="1"/>
            </p:cNvSpPr>
            <p:nvPr/>
          </p:nvSpPr>
          <p:spPr bwMode="auto">
            <a:xfrm>
              <a:off x="2468" y="1153"/>
              <a:ext cx="58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19:00 - 20:00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26"/>
            <p:cNvSpPr>
              <a:spLocks noChangeArrowheads="1"/>
            </p:cNvSpPr>
            <p:nvPr/>
          </p:nvSpPr>
          <p:spPr bwMode="auto">
            <a:xfrm>
              <a:off x="2994" y="1153"/>
              <a:ext cx="614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Vladimír Tišer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27"/>
            <p:cNvSpPr>
              <a:spLocks noChangeArrowheads="1"/>
            </p:cNvSpPr>
            <p:nvPr/>
          </p:nvSpPr>
          <p:spPr bwMode="auto">
            <a:xfrm>
              <a:off x="336" y="1430"/>
              <a:ext cx="76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Gymnastika         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28"/>
            <p:cNvSpPr>
              <a:spLocks noChangeArrowheads="1"/>
            </p:cNvSpPr>
            <p:nvPr/>
          </p:nvSpPr>
          <p:spPr bwMode="auto">
            <a:xfrm>
              <a:off x="336" y="1551"/>
              <a:ext cx="41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žáci a žákyň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29"/>
            <p:cNvSpPr>
              <a:spLocks noChangeArrowheads="1"/>
            </p:cNvSpPr>
            <p:nvPr/>
          </p:nvSpPr>
          <p:spPr bwMode="auto">
            <a:xfrm>
              <a:off x="1032" y="1352"/>
              <a:ext cx="109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ZŠ Dukelských hrdinů, K.Vary,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30"/>
            <p:cNvSpPr>
              <a:spLocks noChangeArrowheads="1"/>
            </p:cNvSpPr>
            <p:nvPr/>
          </p:nvSpPr>
          <p:spPr bwMode="auto">
            <a:xfrm>
              <a:off x="1032" y="1473"/>
              <a:ext cx="63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Moskevská 25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31"/>
            <p:cNvSpPr>
              <a:spLocks noChangeArrowheads="1"/>
            </p:cNvSpPr>
            <p:nvPr/>
          </p:nvSpPr>
          <p:spPr bwMode="auto">
            <a:xfrm>
              <a:off x="2241" y="1310"/>
              <a:ext cx="25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PO   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32"/>
            <p:cNvSpPr>
              <a:spLocks noChangeArrowheads="1"/>
            </p:cNvSpPr>
            <p:nvPr/>
          </p:nvSpPr>
          <p:spPr bwMode="auto">
            <a:xfrm>
              <a:off x="2241" y="1430"/>
              <a:ext cx="8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ČT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33"/>
            <p:cNvSpPr>
              <a:spLocks noChangeArrowheads="1"/>
            </p:cNvSpPr>
            <p:nvPr/>
          </p:nvSpPr>
          <p:spPr bwMode="auto">
            <a:xfrm>
              <a:off x="2241" y="1551"/>
              <a:ext cx="20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PA 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34"/>
            <p:cNvSpPr>
              <a:spLocks noChangeArrowheads="1"/>
            </p:cNvSpPr>
            <p:nvPr/>
          </p:nvSpPr>
          <p:spPr bwMode="auto">
            <a:xfrm>
              <a:off x="2468" y="1310"/>
              <a:ext cx="63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17:30 -19:00  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35"/>
            <p:cNvSpPr>
              <a:spLocks noChangeArrowheads="1"/>
            </p:cNvSpPr>
            <p:nvPr/>
          </p:nvSpPr>
          <p:spPr bwMode="auto">
            <a:xfrm>
              <a:off x="2468" y="1430"/>
              <a:ext cx="65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17:30 - 19:00  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36"/>
            <p:cNvSpPr>
              <a:spLocks noChangeArrowheads="1"/>
            </p:cNvSpPr>
            <p:nvPr/>
          </p:nvSpPr>
          <p:spPr bwMode="auto">
            <a:xfrm>
              <a:off x="2468" y="1551"/>
              <a:ext cx="58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16:30 - 18:00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37"/>
            <p:cNvSpPr>
              <a:spLocks noChangeArrowheads="1"/>
            </p:cNvSpPr>
            <p:nvPr/>
          </p:nvSpPr>
          <p:spPr bwMode="auto">
            <a:xfrm>
              <a:off x="2994" y="1310"/>
              <a:ext cx="1354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Petra Kopecká                              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38"/>
            <p:cNvSpPr>
              <a:spLocks noChangeArrowheads="1"/>
            </p:cNvSpPr>
            <p:nvPr/>
          </p:nvSpPr>
          <p:spPr bwMode="auto">
            <a:xfrm>
              <a:off x="2994" y="1430"/>
              <a:ext cx="98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Jarmila Kadeřábková           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39"/>
            <p:cNvSpPr>
              <a:spLocks noChangeArrowheads="1"/>
            </p:cNvSpPr>
            <p:nvPr/>
          </p:nvSpPr>
          <p:spPr bwMode="auto">
            <a:xfrm>
              <a:off x="2994" y="1551"/>
              <a:ext cx="75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Diana Nehasilová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40"/>
            <p:cNvSpPr>
              <a:spLocks noChangeArrowheads="1"/>
            </p:cNvSpPr>
            <p:nvPr/>
          </p:nvSpPr>
          <p:spPr bwMode="auto">
            <a:xfrm>
              <a:off x="336" y="1737"/>
              <a:ext cx="2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Ženy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41"/>
            <p:cNvSpPr>
              <a:spLocks noChangeArrowheads="1"/>
            </p:cNvSpPr>
            <p:nvPr/>
          </p:nvSpPr>
          <p:spPr bwMode="auto">
            <a:xfrm>
              <a:off x="1032" y="1762"/>
              <a:ext cx="109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ZŠ Dukelských hrdinů, K.Vary,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42"/>
            <p:cNvSpPr>
              <a:spLocks noChangeArrowheads="1"/>
            </p:cNvSpPr>
            <p:nvPr/>
          </p:nvSpPr>
          <p:spPr bwMode="auto">
            <a:xfrm>
              <a:off x="2241" y="1737"/>
              <a:ext cx="14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PO ST   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44"/>
            <p:cNvSpPr>
              <a:spLocks noChangeArrowheads="1"/>
            </p:cNvSpPr>
            <p:nvPr/>
          </p:nvSpPr>
          <p:spPr bwMode="auto">
            <a:xfrm>
              <a:off x="2468" y="1732"/>
              <a:ext cx="52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19:00 - 20:00 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45"/>
            <p:cNvSpPr>
              <a:spLocks noChangeArrowheads="1"/>
            </p:cNvSpPr>
            <p:nvPr/>
          </p:nvSpPr>
          <p:spPr bwMode="auto">
            <a:xfrm>
              <a:off x="2468" y="1853"/>
              <a:ext cx="5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19:00 - 20:00   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46"/>
            <p:cNvSpPr>
              <a:spLocks noChangeArrowheads="1"/>
            </p:cNvSpPr>
            <p:nvPr/>
          </p:nvSpPr>
          <p:spPr bwMode="auto">
            <a:xfrm>
              <a:off x="2994" y="1762"/>
              <a:ext cx="582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Eva  Jindrová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47"/>
            <p:cNvSpPr>
              <a:spLocks noChangeArrowheads="1"/>
            </p:cNvSpPr>
            <p:nvPr/>
          </p:nvSpPr>
          <p:spPr bwMode="auto">
            <a:xfrm>
              <a:off x="336" y="1974"/>
              <a:ext cx="2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Ženy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48"/>
            <p:cNvSpPr>
              <a:spLocks noChangeArrowheads="1"/>
            </p:cNvSpPr>
            <p:nvPr/>
          </p:nvSpPr>
          <p:spPr bwMode="auto">
            <a:xfrm>
              <a:off x="1032" y="1974"/>
              <a:ext cx="98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ZŠ Dukelských hrdinů K.Vary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49"/>
            <p:cNvSpPr>
              <a:spLocks noChangeArrowheads="1"/>
            </p:cNvSpPr>
            <p:nvPr/>
          </p:nvSpPr>
          <p:spPr bwMode="auto">
            <a:xfrm>
              <a:off x="2241" y="1974"/>
              <a:ext cx="165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ÚT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50"/>
            <p:cNvSpPr>
              <a:spLocks noChangeArrowheads="1"/>
            </p:cNvSpPr>
            <p:nvPr/>
          </p:nvSpPr>
          <p:spPr bwMode="auto">
            <a:xfrm>
              <a:off x="2468" y="1974"/>
              <a:ext cx="58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19:30 - 21:00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51"/>
            <p:cNvSpPr>
              <a:spLocks noChangeArrowheads="1"/>
            </p:cNvSpPr>
            <p:nvPr/>
          </p:nvSpPr>
          <p:spPr bwMode="auto">
            <a:xfrm>
              <a:off x="2994" y="1974"/>
              <a:ext cx="63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Helena Látová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52"/>
            <p:cNvSpPr>
              <a:spLocks noChangeArrowheads="1"/>
            </p:cNvSpPr>
            <p:nvPr/>
          </p:nvSpPr>
          <p:spPr bwMode="auto">
            <a:xfrm>
              <a:off x="336" y="2094"/>
              <a:ext cx="272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JÓGA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53"/>
            <p:cNvSpPr>
              <a:spLocks noChangeArrowheads="1"/>
            </p:cNvSpPr>
            <p:nvPr/>
          </p:nvSpPr>
          <p:spPr bwMode="auto">
            <a:xfrm>
              <a:off x="1032" y="2094"/>
              <a:ext cx="101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ZŠ Dukelských hrdinů, K.Vary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54"/>
            <p:cNvSpPr>
              <a:spLocks noChangeArrowheads="1"/>
            </p:cNvSpPr>
            <p:nvPr/>
          </p:nvSpPr>
          <p:spPr bwMode="auto">
            <a:xfrm>
              <a:off x="2241" y="2094"/>
              <a:ext cx="165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ÚT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55"/>
            <p:cNvSpPr>
              <a:spLocks noChangeArrowheads="1"/>
            </p:cNvSpPr>
            <p:nvPr/>
          </p:nvSpPr>
          <p:spPr bwMode="auto">
            <a:xfrm>
              <a:off x="2468" y="2094"/>
              <a:ext cx="58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16:30 - 18:00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56"/>
            <p:cNvSpPr>
              <a:spLocks noChangeArrowheads="1"/>
            </p:cNvSpPr>
            <p:nvPr/>
          </p:nvSpPr>
          <p:spPr bwMode="auto">
            <a:xfrm>
              <a:off x="2994" y="2094"/>
              <a:ext cx="85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Mgr. Marcela Luňáčková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57"/>
            <p:cNvSpPr>
              <a:spLocks noChangeArrowheads="1"/>
            </p:cNvSpPr>
            <p:nvPr/>
          </p:nvSpPr>
          <p:spPr bwMode="auto">
            <a:xfrm>
              <a:off x="336" y="2215"/>
              <a:ext cx="272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JÓGA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58"/>
            <p:cNvSpPr>
              <a:spLocks noChangeArrowheads="1"/>
            </p:cNvSpPr>
            <p:nvPr/>
          </p:nvSpPr>
          <p:spPr bwMode="auto">
            <a:xfrm>
              <a:off x="1032" y="2215"/>
              <a:ext cx="101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ZŠ Dukelských hrdinů, K.Vary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59"/>
            <p:cNvSpPr>
              <a:spLocks noChangeArrowheads="1"/>
            </p:cNvSpPr>
            <p:nvPr/>
          </p:nvSpPr>
          <p:spPr bwMode="auto">
            <a:xfrm>
              <a:off x="2241" y="2215"/>
              <a:ext cx="165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ÚT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60"/>
            <p:cNvSpPr>
              <a:spLocks noChangeArrowheads="1"/>
            </p:cNvSpPr>
            <p:nvPr/>
          </p:nvSpPr>
          <p:spPr bwMode="auto">
            <a:xfrm>
              <a:off x="2468" y="2215"/>
              <a:ext cx="58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18:00 - 19:30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61"/>
            <p:cNvSpPr>
              <a:spLocks noChangeArrowheads="1"/>
            </p:cNvSpPr>
            <p:nvPr/>
          </p:nvSpPr>
          <p:spPr bwMode="auto">
            <a:xfrm>
              <a:off x="2994" y="2215"/>
              <a:ext cx="91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Zdenka Jungwirthová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62"/>
            <p:cNvSpPr>
              <a:spLocks noChangeArrowheads="1"/>
            </p:cNvSpPr>
            <p:nvPr/>
          </p:nvSpPr>
          <p:spPr bwMode="auto">
            <a:xfrm>
              <a:off x="336" y="2336"/>
              <a:ext cx="272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JÓGA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63"/>
            <p:cNvSpPr>
              <a:spLocks noChangeArrowheads="1"/>
            </p:cNvSpPr>
            <p:nvPr/>
          </p:nvSpPr>
          <p:spPr bwMode="auto">
            <a:xfrm>
              <a:off x="1032" y="2336"/>
              <a:ext cx="101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ZŠ Dukelských hrdinů, K.Vary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64"/>
            <p:cNvSpPr>
              <a:spLocks noChangeArrowheads="1"/>
            </p:cNvSpPr>
            <p:nvPr/>
          </p:nvSpPr>
          <p:spPr bwMode="auto">
            <a:xfrm>
              <a:off x="2241" y="2336"/>
              <a:ext cx="8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65"/>
            <p:cNvSpPr>
              <a:spLocks noChangeArrowheads="1"/>
            </p:cNvSpPr>
            <p:nvPr/>
          </p:nvSpPr>
          <p:spPr bwMode="auto">
            <a:xfrm>
              <a:off x="2468" y="2336"/>
              <a:ext cx="46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16:30 - 18:00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66"/>
            <p:cNvSpPr>
              <a:spLocks noChangeArrowheads="1"/>
            </p:cNvSpPr>
            <p:nvPr/>
          </p:nvSpPr>
          <p:spPr bwMode="auto">
            <a:xfrm>
              <a:off x="2994" y="2336"/>
              <a:ext cx="91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Zdenka Jungwirthová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67"/>
            <p:cNvSpPr>
              <a:spLocks noChangeArrowheads="1"/>
            </p:cNvSpPr>
            <p:nvPr/>
          </p:nvSpPr>
          <p:spPr bwMode="auto">
            <a:xfrm>
              <a:off x="336" y="2463"/>
              <a:ext cx="272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Ženy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68"/>
            <p:cNvSpPr>
              <a:spLocks noChangeArrowheads="1"/>
            </p:cNvSpPr>
            <p:nvPr/>
          </p:nvSpPr>
          <p:spPr bwMode="auto">
            <a:xfrm>
              <a:off x="1032" y="2463"/>
              <a:ext cx="12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SPgŠ  Lidická 455/40, K. Vary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69"/>
            <p:cNvSpPr>
              <a:spLocks noChangeArrowheads="1"/>
            </p:cNvSpPr>
            <p:nvPr/>
          </p:nvSpPr>
          <p:spPr bwMode="auto">
            <a:xfrm>
              <a:off x="2241" y="2463"/>
              <a:ext cx="14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70"/>
            <p:cNvSpPr>
              <a:spLocks noChangeArrowheads="1"/>
            </p:cNvSpPr>
            <p:nvPr/>
          </p:nvSpPr>
          <p:spPr bwMode="auto">
            <a:xfrm>
              <a:off x="2468" y="2463"/>
              <a:ext cx="58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19:00 - 20:00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71"/>
            <p:cNvSpPr>
              <a:spLocks noChangeArrowheads="1"/>
            </p:cNvSpPr>
            <p:nvPr/>
          </p:nvSpPr>
          <p:spPr bwMode="auto">
            <a:xfrm>
              <a:off x="2994" y="2463"/>
              <a:ext cx="75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Helena Krausová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72"/>
            <p:cNvSpPr>
              <a:spLocks noChangeArrowheads="1"/>
            </p:cNvSpPr>
            <p:nvPr/>
          </p:nvSpPr>
          <p:spPr bwMode="auto">
            <a:xfrm>
              <a:off x="336" y="2583"/>
              <a:ext cx="272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Ženy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73"/>
            <p:cNvSpPr>
              <a:spLocks noChangeArrowheads="1"/>
            </p:cNvSpPr>
            <p:nvPr/>
          </p:nvSpPr>
          <p:spPr bwMode="auto">
            <a:xfrm>
              <a:off x="1032" y="2577"/>
              <a:ext cx="12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SPgŠ  Lidická 455/40, K. Vary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74"/>
            <p:cNvSpPr>
              <a:spLocks noChangeArrowheads="1"/>
            </p:cNvSpPr>
            <p:nvPr/>
          </p:nvSpPr>
          <p:spPr bwMode="auto">
            <a:xfrm>
              <a:off x="2241" y="2583"/>
              <a:ext cx="14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75"/>
            <p:cNvSpPr>
              <a:spLocks noChangeArrowheads="1"/>
            </p:cNvSpPr>
            <p:nvPr/>
          </p:nvSpPr>
          <p:spPr bwMode="auto">
            <a:xfrm>
              <a:off x="2468" y="2583"/>
              <a:ext cx="58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20:00 - 21:00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76"/>
            <p:cNvSpPr>
              <a:spLocks noChangeArrowheads="1"/>
            </p:cNvSpPr>
            <p:nvPr/>
          </p:nvSpPr>
          <p:spPr bwMode="auto">
            <a:xfrm>
              <a:off x="2994" y="2583"/>
              <a:ext cx="75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Mgr. Klára Píšová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77"/>
            <p:cNvSpPr>
              <a:spLocks noChangeArrowheads="1"/>
            </p:cNvSpPr>
            <p:nvPr/>
          </p:nvSpPr>
          <p:spPr bwMode="auto">
            <a:xfrm>
              <a:off x="317" y="549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0" name="Rectangle 78"/>
            <p:cNvSpPr>
              <a:spLocks noChangeArrowheads="1"/>
            </p:cNvSpPr>
            <p:nvPr/>
          </p:nvSpPr>
          <p:spPr bwMode="auto">
            <a:xfrm>
              <a:off x="1013" y="549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1" name="Rectangle 79"/>
            <p:cNvSpPr>
              <a:spLocks noChangeArrowheads="1"/>
            </p:cNvSpPr>
            <p:nvPr/>
          </p:nvSpPr>
          <p:spPr bwMode="auto">
            <a:xfrm>
              <a:off x="2222" y="549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2" name="Rectangle 80"/>
            <p:cNvSpPr>
              <a:spLocks noChangeArrowheads="1"/>
            </p:cNvSpPr>
            <p:nvPr/>
          </p:nvSpPr>
          <p:spPr bwMode="auto">
            <a:xfrm>
              <a:off x="2449" y="549"/>
              <a:ext cx="7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3" name="Rectangle 81"/>
            <p:cNvSpPr>
              <a:spLocks noChangeArrowheads="1"/>
            </p:cNvSpPr>
            <p:nvPr/>
          </p:nvSpPr>
          <p:spPr bwMode="auto">
            <a:xfrm>
              <a:off x="2975" y="549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4" name="Line 82"/>
            <p:cNvSpPr>
              <a:spLocks noChangeShapeType="1"/>
            </p:cNvSpPr>
            <p:nvPr/>
          </p:nvSpPr>
          <p:spPr bwMode="auto">
            <a:xfrm>
              <a:off x="323" y="549"/>
              <a:ext cx="36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5" name="Rectangle 83"/>
            <p:cNvSpPr>
              <a:spLocks noChangeArrowheads="1"/>
            </p:cNvSpPr>
            <p:nvPr/>
          </p:nvSpPr>
          <p:spPr bwMode="auto">
            <a:xfrm>
              <a:off x="323" y="549"/>
              <a:ext cx="362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6" name="Rectangle 84"/>
            <p:cNvSpPr>
              <a:spLocks noChangeArrowheads="1"/>
            </p:cNvSpPr>
            <p:nvPr/>
          </p:nvSpPr>
          <p:spPr bwMode="auto">
            <a:xfrm>
              <a:off x="3943" y="549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7" name="Line 85"/>
            <p:cNvSpPr>
              <a:spLocks noChangeShapeType="1"/>
            </p:cNvSpPr>
            <p:nvPr/>
          </p:nvSpPr>
          <p:spPr bwMode="auto">
            <a:xfrm>
              <a:off x="317" y="549"/>
              <a:ext cx="0" cy="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8" name="Rectangle 86"/>
            <p:cNvSpPr>
              <a:spLocks noChangeArrowheads="1"/>
            </p:cNvSpPr>
            <p:nvPr/>
          </p:nvSpPr>
          <p:spPr bwMode="auto">
            <a:xfrm>
              <a:off x="317" y="549"/>
              <a:ext cx="6" cy="1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9" name="Line 87"/>
            <p:cNvSpPr>
              <a:spLocks noChangeShapeType="1"/>
            </p:cNvSpPr>
            <p:nvPr/>
          </p:nvSpPr>
          <p:spPr bwMode="auto">
            <a:xfrm>
              <a:off x="1013" y="555"/>
              <a:ext cx="0" cy="1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0" name="Rectangle 88"/>
            <p:cNvSpPr>
              <a:spLocks noChangeArrowheads="1"/>
            </p:cNvSpPr>
            <p:nvPr/>
          </p:nvSpPr>
          <p:spPr bwMode="auto">
            <a:xfrm>
              <a:off x="1013" y="555"/>
              <a:ext cx="6" cy="1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1" name="Line 89"/>
            <p:cNvSpPr>
              <a:spLocks noChangeShapeType="1"/>
            </p:cNvSpPr>
            <p:nvPr/>
          </p:nvSpPr>
          <p:spPr bwMode="auto">
            <a:xfrm>
              <a:off x="2222" y="555"/>
              <a:ext cx="0" cy="1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2" name="Rectangle 90"/>
            <p:cNvSpPr>
              <a:spLocks noChangeArrowheads="1"/>
            </p:cNvSpPr>
            <p:nvPr/>
          </p:nvSpPr>
          <p:spPr bwMode="auto">
            <a:xfrm>
              <a:off x="2222" y="555"/>
              <a:ext cx="6" cy="1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3" name="Line 91"/>
            <p:cNvSpPr>
              <a:spLocks noChangeShapeType="1"/>
            </p:cNvSpPr>
            <p:nvPr/>
          </p:nvSpPr>
          <p:spPr bwMode="auto">
            <a:xfrm>
              <a:off x="2449" y="555"/>
              <a:ext cx="0" cy="1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4" name="Rectangle 92"/>
            <p:cNvSpPr>
              <a:spLocks noChangeArrowheads="1"/>
            </p:cNvSpPr>
            <p:nvPr/>
          </p:nvSpPr>
          <p:spPr bwMode="auto">
            <a:xfrm>
              <a:off x="2449" y="555"/>
              <a:ext cx="7" cy="1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5" name="Line 93"/>
            <p:cNvSpPr>
              <a:spLocks noChangeShapeType="1"/>
            </p:cNvSpPr>
            <p:nvPr/>
          </p:nvSpPr>
          <p:spPr bwMode="auto">
            <a:xfrm>
              <a:off x="2975" y="555"/>
              <a:ext cx="0" cy="1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6" name="Rectangle 94"/>
            <p:cNvSpPr>
              <a:spLocks noChangeArrowheads="1"/>
            </p:cNvSpPr>
            <p:nvPr/>
          </p:nvSpPr>
          <p:spPr bwMode="auto">
            <a:xfrm>
              <a:off x="2975" y="555"/>
              <a:ext cx="6" cy="1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7" name="Rectangle 95"/>
            <p:cNvSpPr>
              <a:spLocks noChangeArrowheads="1"/>
            </p:cNvSpPr>
            <p:nvPr/>
          </p:nvSpPr>
          <p:spPr bwMode="auto">
            <a:xfrm>
              <a:off x="323" y="670"/>
              <a:ext cx="362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8" name="Line 96"/>
            <p:cNvSpPr>
              <a:spLocks noChangeShapeType="1"/>
            </p:cNvSpPr>
            <p:nvPr/>
          </p:nvSpPr>
          <p:spPr bwMode="auto">
            <a:xfrm>
              <a:off x="3943" y="555"/>
              <a:ext cx="0" cy="1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9" name="Rectangle 97"/>
            <p:cNvSpPr>
              <a:spLocks noChangeArrowheads="1"/>
            </p:cNvSpPr>
            <p:nvPr/>
          </p:nvSpPr>
          <p:spPr bwMode="auto">
            <a:xfrm>
              <a:off x="3943" y="555"/>
              <a:ext cx="6" cy="1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0" name="Line 98"/>
            <p:cNvSpPr>
              <a:spLocks noChangeShapeType="1"/>
            </p:cNvSpPr>
            <p:nvPr/>
          </p:nvSpPr>
          <p:spPr bwMode="auto">
            <a:xfrm>
              <a:off x="323" y="1020"/>
              <a:ext cx="36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1" name="Rectangle 99"/>
            <p:cNvSpPr>
              <a:spLocks noChangeArrowheads="1"/>
            </p:cNvSpPr>
            <p:nvPr/>
          </p:nvSpPr>
          <p:spPr bwMode="auto">
            <a:xfrm>
              <a:off x="323" y="1020"/>
              <a:ext cx="361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2" name="Line 100"/>
            <p:cNvSpPr>
              <a:spLocks noChangeShapeType="1"/>
            </p:cNvSpPr>
            <p:nvPr/>
          </p:nvSpPr>
          <p:spPr bwMode="auto">
            <a:xfrm>
              <a:off x="323" y="1141"/>
              <a:ext cx="36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3" name="Rectangle 101"/>
            <p:cNvSpPr>
              <a:spLocks noChangeArrowheads="1"/>
            </p:cNvSpPr>
            <p:nvPr/>
          </p:nvSpPr>
          <p:spPr bwMode="auto">
            <a:xfrm>
              <a:off x="323" y="1141"/>
              <a:ext cx="361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4" name="Line 102"/>
            <p:cNvSpPr>
              <a:spLocks noChangeShapeType="1"/>
            </p:cNvSpPr>
            <p:nvPr/>
          </p:nvSpPr>
          <p:spPr bwMode="auto">
            <a:xfrm>
              <a:off x="1013" y="682"/>
              <a:ext cx="0" cy="5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5" name="Rectangle 103"/>
            <p:cNvSpPr>
              <a:spLocks noChangeArrowheads="1"/>
            </p:cNvSpPr>
            <p:nvPr/>
          </p:nvSpPr>
          <p:spPr bwMode="auto">
            <a:xfrm>
              <a:off x="1013" y="682"/>
              <a:ext cx="6" cy="5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6" name="Line 104"/>
            <p:cNvSpPr>
              <a:spLocks noChangeShapeType="1"/>
            </p:cNvSpPr>
            <p:nvPr/>
          </p:nvSpPr>
          <p:spPr bwMode="auto">
            <a:xfrm>
              <a:off x="2222" y="682"/>
              <a:ext cx="0" cy="5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7" name="Rectangle 105"/>
            <p:cNvSpPr>
              <a:spLocks noChangeArrowheads="1"/>
            </p:cNvSpPr>
            <p:nvPr/>
          </p:nvSpPr>
          <p:spPr bwMode="auto">
            <a:xfrm>
              <a:off x="2222" y="682"/>
              <a:ext cx="6" cy="5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8" name="Line 106"/>
            <p:cNvSpPr>
              <a:spLocks noChangeShapeType="1"/>
            </p:cNvSpPr>
            <p:nvPr/>
          </p:nvSpPr>
          <p:spPr bwMode="auto">
            <a:xfrm>
              <a:off x="2449" y="682"/>
              <a:ext cx="0" cy="5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9" name="Rectangle 107"/>
            <p:cNvSpPr>
              <a:spLocks noChangeArrowheads="1"/>
            </p:cNvSpPr>
            <p:nvPr/>
          </p:nvSpPr>
          <p:spPr bwMode="auto">
            <a:xfrm>
              <a:off x="2449" y="682"/>
              <a:ext cx="7" cy="5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0" name="Line 108"/>
            <p:cNvSpPr>
              <a:spLocks noChangeShapeType="1"/>
            </p:cNvSpPr>
            <p:nvPr/>
          </p:nvSpPr>
          <p:spPr bwMode="auto">
            <a:xfrm>
              <a:off x="2975" y="682"/>
              <a:ext cx="0" cy="5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1" name="Rectangle 109"/>
            <p:cNvSpPr>
              <a:spLocks noChangeArrowheads="1"/>
            </p:cNvSpPr>
            <p:nvPr/>
          </p:nvSpPr>
          <p:spPr bwMode="auto">
            <a:xfrm>
              <a:off x="2975" y="682"/>
              <a:ext cx="6" cy="5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2" name="Rectangle 110"/>
            <p:cNvSpPr>
              <a:spLocks noChangeArrowheads="1"/>
            </p:cNvSpPr>
            <p:nvPr/>
          </p:nvSpPr>
          <p:spPr bwMode="auto">
            <a:xfrm>
              <a:off x="323" y="1261"/>
              <a:ext cx="362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3" name="Line 111"/>
            <p:cNvSpPr>
              <a:spLocks noChangeShapeType="1"/>
            </p:cNvSpPr>
            <p:nvPr/>
          </p:nvSpPr>
          <p:spPr bwMode="auto">
            <a:xfrm>
              <a:off x="323" y="1660"/>
              <a:ext cx="36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4" name="Rectangle 112"/>
            <p:cNvSpPr>
              <a:spLocks noChangeArrowheads="1"/>
            </p:cNvSpPr>
            <p:nvPr/>
          </p:nvSpPr>
          <p:spPr bwMode="auto">
            <a:xfrm>
              <a:off x="323" y="1660"/>
              <a:ext cx="361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5" name="Line 113"/>
            <p:cNvSpPr>
              <a:spLocks noChangeShapeType="1"/>
            </p:cNvSpPr>
            <p:nvPr/>
          </p:nvSpPr>
          <p:spPr bwMode="auto">
            <a:xfrm>
              <a:off x="323" y="1962"/>
              <a:ext cx="36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6" name="Rectangle 114"/>
            <p:cNvSpPr>
              <a:spLocks noChangeArrowheads="1"/>
            </p:cNvSpPr>
            <p:nvPr/>
          </p:nvSpPr>
          <p:spPr bwMode="auto">
            <a:xfrm>
              <a:off x="323" y="1962"/>
              <a:ext cx="361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7" name="Line 115"/>
            <p:cNvSpPr>
              <a:spLocks noChangeShapeType="1"/>
            </p:cNvSpPr>
            <p:nvPr/>
          </p:nvSpPr>
          <p:spPr bwMode="auto">
            <a:xfrm>
              <a:off x="323" y="2082"/>
              <a:ext cx="36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8" name="Rectangle 116"/>
            <p:cNvSpPr>
              <a:spLocks noChangeArrowheads="1"/>
            </p:cNvSpPr>
            <p:nvPr/>
          </p:nvSpPr>
          <p:spPr bwMode="auto">
            <a:xfrm>
              <a:off x="323" y="2082"/>
              <a:ext cx="361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9" name="Line 117"/>
            <p:cNvSpPr>
              <a:spLocks noChangeShapeType="1"/>
            </p:cNvSpPr>
            <p:nvPr/>
          </p:nvSpPr>
          <p:spPr bwMode="auto">
            <a:xfrm>
              <a:off x="323" y="2203"/>
              <a:ext cx="36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0" name="Rectangle 118"/>
            <p:cNvSpPr>
              <a:spLocks noChangeArrowheads="1"/>
            </p:cNvSpPr>
            <p:nvPr/>
          </p:nvSpPr>
          <p:spPr bwMode="auto">
            <a:xfrm>
              <a:off x="323" y="2203"/>
              <a:ext cx="361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1" name="Line 119"/>
            <p:cNvSpPr>
              <a:spLocks noChangeShapeType="1"/>
            </p:cNvSpPr>
            <p:nvPr/>
          </p:nvSpPr>
          <p:spPr bwMode="auto">
            <a:xfrm>
              <a:off x="323" y="2324"/>
              <a:ext cx="36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2" name="Rectangle 120"/>
            <p:cNvSpPr>
              <a:spLocks noChangeArrowheads="1"/>
            </p:cNvSpPr>
            <p:nvPr/>
          </p:nvSpPr>
          <p:spPr bwMode="auto">
            <a:xfrm>
              <a:off x="323" y="2324"/>
              <a:ext cx="361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3" name="Line 121"/>
            <p:cNvSpPr>
              <a:spLocks noChangeShapeType="1"/>
            </p:cNvSpPr>
            <p:nvPr/>
          </p:nvSpPr>
          <p:spPr bwMode="auto">
            <a:xfrm>
              <a:off x="1013" y="1273"/>
              <a:ext cx="0" cy="1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4" name="Rectangle 122"/>
            <p:cNvSpPr>
              <a:spLocks noChangeArrowheads="1"/>
            </p:cNvSpPr>
            <p:nvPr/>
          </p:nvSpPr>
          <p:spPr bwMode="auto">
            <a:xfrm>
              <a:off x="1013" y="1273"/>
              <a:ext cx="6" cy="11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5" name="Line 123"/>
            <p:cNvSpPr>
              <a:spLocks noChangeShapeType="1"/>
            </p:cNvSpPr>
            <p:nvPr/>
          </p:nvSpPr>
          <p:spPr bwMode="auto">
            <a:xfrm>
              <a:off x="2222" y="1273"/>
              <a:ext cx="0" cy="1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6" name="Rectangle 124"/>
            <p:cNvSpPr>
              <a:spLocks noChangeArrowheads="1"/>
            </p:cNvSpPr>
            <p:nvPr/>
          </p:nvSpPr>
          <p:spPr bwMode="auto">
            <a:xfrm>
              <a:off x="2222" y="1273"/>
              <a:ext cx="6" cy="11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7" name="Line 125"/>
            <p:cNvSpPr>
              <a:spLocks noChangeShapeType="1"/>
            </p:cNvSpPr>
            <p:nvPr/>
          </p:nvSpPr>
          <p:spPr bwMode="auto">
            <a:xfrm>
              <a:off x="2449" y="1273"/>
              <a:ext cx="0" cy="1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8" name="Rectangle 126"/>
            <p:cNvSpPr>
              <a:spLocks noChangeArrowheads="1"/>
            </p:cNvSpPr>
            <p:nvPr/>
          </p:nvSpPr>
          <p:spPr bwMode="auto">
            <a:xfrm>
              <a:off x="2449" y="1273"/>
              <a:ext cx="7" cy="11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9" name="Line 127"/>
            <p:cNvSpPr>
              <a:spLocks noChangeShapeType="1"/>
            </p:cNvSpPr>
            <p:nvPr/>
          </p:nvSpPr>
          <p:spPr bwMode="auto">
            <a:xfrm>
              <a:off x="2975" y="1273"/>
              <a:ext cx="0" cy="1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0" name="Rectangle 128"/>
            <p:cNvSpPr>
              <a:spLocks noChangeArrowheads="1"/>
            </p:cNvSpPr>
            <p:nvPr/>
          </p:nvSpPr>
          <p:spPr bwMode="auto">
            <a:xfrm>
              <a:off x="2975" y="1273"/>
              <a:ext cx="6" cy="11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1" name="Rectangle 129"/>
            <p:cNvSpPr>
              <a:spLocks noChangeArrowheads="1"/>
            </p:cNvSpPr>
            <p:nvPr/>
          </p:nvSpPr>
          <p:spPr bwMode="auto">
            <a:xfrm>
              <a:off x="323" y="2444"/>
              <a:ext cx="3626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2" name="Line 130"/>
            <p:cNvSpPr>
              <a:spLocks noChangeShapeType="1"/>
            </p:cNvSpPr>
            <p:nvPr/>
          </p:nvSpPr>
          <p:spPr bwMode="auto">
            <a:xfrm>
              <a:off x="323" y="2571"/>
              <a:ext cx="36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3" name="Rectangle 131"/>
            <p:cNvSpPr>
              <a:spLocks noChangeArrowheads="1"/>
            </p:cNvSpPr>
            <p:nvPr/>
          </p:nvSpPr>
          <p:spPr bwMode="auto">
            <a:xfrm>
              <a:off x="323" y="2571"/>
              <a:ext cx="361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4" name="Rectangle 132"/>
            <p:cNvSpPr>
              <a:spLocks noChangeArrowheads="1"/>
            </p:cNvSpPr>
            <p:nvPr/>
          </p:nvSpPr>
          <p:spPr bwMode="auto">
            <a:xfrm>
              <a:off x="311" y="670"/>
              <a:ext cx="12" cy="20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5" name="Line 133"/>
            <p:cNvSpPr>
              <a:spLocks noChangeShapeType="1"/>
            </p:cNvSpPr>
            <p:nvPr/>
          </p:nvSpPr>
          <p:spPr bwMode="auto">
            <a:xfrm>
              <a:off x="1013" y="2457"/>
              <a:ext cx="0" cy="2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6" name="Rectangle 134"/>
            <p:cNvSpPr>
              <a:spLocks noChangeArrowheads="1"/>
            </p:cNvSpPr>
            <p:nvPr/>
          </p:nvSpPr>
          <p:spPr bwMode="auto">
            <a:xfrm>
              <a:off x="1013" y="2457"/>
              <a:ext cx="6" cy="2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7" name="Line 135"/>
            <p:cNvSpPr>
              <a:spLocks noChangeShapeType="1"/>
            </p:cNvSpPr>
            <p:nvPr/>
          </p:nvSpPr>
          <p:spPr bwMode="auto">
            <a:xfrm>
              <a:off x="2222" y="2457"/>
              <a:ext cx="0" cy="2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8" name="Rectangle 136"/>
            <p:cNvSpPr>
              <a:spLocks noChangeArrowheads="1"/>
            </p:cNvSpPr>
            <p:nvPr/>
          </p:nvSpPr>
          <p:spPr bwMode="auto">
            <a:xfrm>
              <a:off x="2222" y="2457"/>
              <a:ext cx="6" cy="2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9" name="Line 137"/>
            <p:cNvSpPr>
              <a:spLocks noChangeShapeType="1"/>
            </p:cNvSpPr>
            <p:nvPr/>
          </p:nvSpPr>
          <p:spPr bwMode="auto">
            <a:xfrm>
              <a:off x="2449" y="2457"/>
              <a:ext cx="0" cy="2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0" name="Rectangle 138"/>
            <p:cNvSpPr>
              <a:spLocks noChangeArrowheads="1"/>
            </p:cNvSpPr>
            <p:nvPr/>
          </p:nvSpPr>
          <p:spPr bwMode="auto">
            <a:xfrm>
              <a:off x="2449" y="2457"/>
              <a:ext cx="7" cy="2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1" name="Line 139"/>
            <p:cNvSpPr>
              <a:spLocks noChangeShapeType="1"/>
            </p:cNvSpPr>
            <p:nvPr/>
          </p:nvSpPr>
          <p:spPr bwMode="auto">
            <a:xfrm>
              <a:off x="2975" y="2457"/>
              <a:ext cx="0" cy="2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2" name="Rectangle 140"/>
            <p:cNvSpPr>
              <a:spLocks noChangeArrowheads="1"/>
            </p:cNvSpPr>
            <p:nvPr/>
          </p:nvSpPr>
          <p:spPr bwMode="auto">
            <a:xfrm>
              <a:off x="2975" y="2457"/>
              <a:ext cx="6" cy="2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3" name="Rectangle 141"/>
            <p:cNvSpPr>
              <a:spLocks noChangeArrowheads="1"/>
            </p:cNvSpPr>
            <p:nvPr/>
          </p:nvSpPr>
          <p:spPr bwMode="auto">
            <a:xfrm>
              <a:off x="323" y="2692"/>
              <a:ext cx="362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4" name="Rectangle 142"/>
            <p:cNvSpPr>
              <a:spLocks noChangeArrowheads="1"/>
            </p:cNvSpPr>
            <p:nvPr/>
          </p:nvSpPr>
          <p:spPr bwMode="auto">
            <a:xfrm>
              <a:off x="3936" y="682"/>
              <a:ext cx="13" cy="20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5" name="Line 143"/>
            <p:cNvSpPr>
              <a:spLocks noChangeShapeType="1"/>
            </p:cNvSpPr>
            <p:nvPr/>
          </p:nvSpPr>
          <p:spPr bwMode="auto">
            <a:xfrm>
              <a:off x="317" y="27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6" name="Rectangle 144"/>
            <p:cNvSpPr>
              <a:spLocks noChangeArrowheads="1"/>
            </p:cNvSpPr>
            <p:nvPr/>
          </p:nvSpPr>
          <p:spPr bwMode="auto">
            <a:xfrm>
              <a:off x="317" y="27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7" name="Line 145"/>
            <p:cNvSpPr>
              <a:spLocks noChangeShapeType="1"/>
            </p:cNvSpPr>
            <p:nvPr/>
          </p:nvSpPr>
          <p:spPr bwMode="auto">
            <a:xfrm>
              <a:off x="1013" y="27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8" name="Rectangle 146"/>
            <p:cNvSpPr>
              <a:spLocks noChangeArrowheads="1"/>
            </p:cNvSpPr>
            <p:nvPr/>
          </p:nvSpPr>
          <p:spPr bwMode="auto">
            <a:xfrm>
              <a:off x="1013" y="27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9" name="Line 147"/>
            <p:cNvSpPr>
              <a:spLocks noChangeShapeType="1"/>
            </p:cNvSpPr>
            <p:nvPr/>
          </p:nvSpPr>
          <p:spPr bwMode="auto">
            <a:xfrm>
              <a:off x="2222" y="27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0" name="Rectangle 148"/>
            <p:cNvSpPr>
              <a:spLocks noChangeArrowheads="1"/>
            </p:cNvSpPr>
            <p:nvPr/>
          </p:nvSpPr>
          <p:spPr bwMode="auto">
            <a:xfrm>
              <a:off x="2222" y="27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1" name="Line 149"/>
            <p:cNvSpPr>
              <a:spLocks noChangeShapeType="1"/>
            </p:cNvSpPr>
            <p:nvPr/>
          </p:nvSpPr>
          <p:spPr bwMode="auto">
            <a:xfrm>
              <a:off x="2449" y="27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2" name="Rectangle 150"/>
            <p:cNvSpPr>
              <a:spLocks noChangeArrowheads="1"/>
            </p:cNvSpPr>
            <p:nvPr/>
          </p:nvSpPr>
          <p:spPr bwMode="auto">
            <a:xfrm>
              <a:off x="2449" y="2704"/>
              <a:ext cx="7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3" name="Line 151"/>
            <p:cNvSpPr>
              <a:spLocks noChangeShapeType="1"/>
            </p:cNvSpPr>
            <p:nvPr/>
          </p:nvSpPr>
          <p:spPr bwMode="auto">
            <a:xfrm>
              <a:off x="2975" y="27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4" name="Rectangle 152"/>
            <p:cNvSpPr>
              <a:spLocks noChangeArrowheads="1"/>
            </p:cNvSpPr>
            <p:nvPr/>
          </p:nvSpPr>
          <p:spPr bwMode="auto">
            <a:xfrm>
              <a:off x="2975" y="27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5" name="Line 153"/>
            <p:cNvSpPr>
              <a:spLocks noChangeShapeType="1"/>
            </p:cNvSpPr>
            <p:nvPr/>
          </p:nvSpPr>
          <p:spPr bwMode="auto">
            <a:xfrm>
              <a:off x="3943" y="27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6" name="Rectangle 154"/>
            <p:cNvSpPr>
              <a:spLocks noChangeArrowheads="1"/>
            </p:cNvSpPr>
            <p:nvPr/>
          </p:nvSpPr>
          <p:spPr bwMode="auto">
            <a:xfrm>
              <a:off x="3943" y="27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7" name="Line 155"/>
            <p:cNvSpPr>
              <a:spLocks noChangeShapeType="1"/>
            </p:cNvSpPr>
            <p:nvPr/>
          </p:nvSpPr>
          <p:spPr bwMode="auto">
            <a:xfrm>
              <a:off x="3949" y="54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8" name="Rectangle 156"/>
            <p:cNvSpPr>
              <a:spLocks noChangeArrowheads="1"/>
            </p:cNvSpPr>
            <p:nvPr/>
          </p:nvSpPr>
          <p:spPr bwMode="auto">
            <a:xfrm>
              <a:off x="3949" y="549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9" name="Line 157"/>
            <p:cNvSpPr>
              <a:spLocks noChangeShapeType="1"/>
            </p:cNvSpPr>
            <p:nvPr/>
          </p:nvSpPr>
          <p:spPr bwMode="auto">
            <a:xfrm>
              <a:off x="3949" y="67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60" name="Rectangle 158"/>
            <p:cNvSpPr>
              <a:spLocks noChangeArrowheads="1"/>
            </p:cNvSpPr>
            <p:nvPr/>
          </p:nvSpPr>
          <p:spPr bwMode="auto">
            <a:xfrm>
              <a:off x="3949" y="67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61" name="Line 159"/>
            <p:cNvSpPr>
              <a:spLocks noChangeShapeType="1"/>
            </p:cNvSpPr>
            <p:nvPr/>
          </p:nvSpPr>
          <p:spPr bwMode="auto">
            <a:xfrm>
              <a:off x="3949" y="102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62" name="Rectangle 160"/>
            <p:cNvSpPr>
              <a:spLocks noChangeArrowheads="1"/>
            </p:cNvSpPr>
            <p:nvPr/>
          </p:nvSpPr>
          <p:spPr bwMode="auto">
            <a:xfrm>
              <a:off x="3949" y="102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63" name="Line 161"/>
            <p:cNvSpPr>
              <a:spLocks noChangeShapeType="1"/>
            </p:cNvSpPr>
            <p:nvPr/>
          </p:nvSpPr>
          <p:spPr bwMode="auto">
            <a:xfrm>
              <a:off x="3949" y="114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64" name="Rectangle 162"/>
            <p:cNvSpPr>
              <a:spLocks noChangeArrowheads="1"/>
            </p:cNvSpPr>
            <p:nvPr/>
          </p:nvSpPr>
          <p:spPr bwMode="auto">
            <a:xfrm>
              <a:off x="3949" y="1141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65" name="Line 163"/>
            <p:cNvSpPr>
              <a:spLocks noChangeShapeType="1"/>
            </p:cNvSpPr>
            <p:nvPr/>
          </p:nvSpPr>
          <p:spPr bwMode="auto">
            <a:xfrm>
              <a:off x="3949" y="12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66" name="Rectangle 164"/>
            <p:cNvSpPr>
              <a:spLocks noChangeArrowheads="1"/>
            </p:cNvSpPr>
            <p:nvPr/>
          </p:nvSpPr>
          <p:spPr bwMode="auto">
            <a:xfrm>
              <a:off x="3949" y="126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67" name="Line 165"/>
            <p:cNvSpPr>
              <a:spLocks noChangeShapeType="1"/>
            </p:cNvSpPr>
            <p:nvPr/>
          </p:nvSpPr>
          <p:spPr bwMode="auto">
            <a:xfrm>
              <a:off x="3949" y="16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68" name="Rectangle 166"/>
            <p:cNvSpPr>
              <a:spLocks noChangeArrowheads="1"/>
            </p:cNvSpPr>
            <p:nvPr/>
          </p:nvSpPr>
          <p:spPr bwMode="auto">
            <a:xfrm>
              <a:off x="3949" y="16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69" name="Line 167"/>
            <p:cNvSpPr>
              <a:spLocks noChangeShapeType="1"/>
            </p:cNvSpPr>
            <p:nvPr/>
          </p:nvSpPr>
          <p:spPr bwMode="auto">
            <a:xfrm>
              <a:off x="3949" y="196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70" name="Rectangle 168"/>
            <p:cNvSpPr>
              <a:spLocks noChangeArrowheads="1"/>
            </p:cNvSpPr>
            <p:nvPr/>
          </p:nvSpPr>
          <p:spPr bwMode="auto">
            <a:xfrm>
              <a:off x="3949" y="196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71" name="Line 169"/>
            <p:cNvSpPr>
              <a:spLocks noChangeShapeType="1"/>
            </p:cNvSpPr>
            <p:nvPr/>
          </p:nvSpPr>
          <p:spPr bwMode="auto">
            <a:xfrm>
              <a:off x="3949" y="208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72" name="Rectangle 170"/>
            <p:cNvSpPr>
              <a:spLocks noChangeArrowheads="1"/>
            </p:cNvSpPr>
            <p:nvPr/>
          </p:nvSpPr>
          <p:spPr bwMode="auto">
            <a:xfrm>
              <a:off x="3949" y="208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73" name="Line 171"/>
            <p:cNvSpPr>
              <a:spLocks noChangeShapeType="1"/>
            </p:cNvSpPr>
            <p:nvPr/>
          </p:nvSpPr>
          <p:spPr bwMode="auto">
            <a:xfrm>
              <a:off x="3949" y="220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74" name="Rectangle 172"/>
            <p:cNvSpPr>
              <a:spLocks noChangeArrowheads="1"/>
            </p:cNvSpPr>
            <p:nvPr/>
          </p:nvSpPr>
          <p:spPr bwMode="auto">
            <a:xfrm>
              <a:off x="3949" y="2203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75" name="Line 173"/>
            <p:cNvSpPr>
              <a:spLocks noChangeShapeType="1"/>
            </p:cNvSpPr>
            <p:nvPr/>
          </p:nvSpPr>
          <p:spPr bwMode="auto">
            <a:xfrm>
              <a:off x="3949" y="232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76" name="Rectangle 174"/>
            <p:cNvSpPr>
              <a:spLocks noChangeArrowheads="1"/>
            </p:cNvSpPr>
            <p:nvPr/>
          </p:nvSpPr>
          <p:spPr bwMode="auto">
            <a:xfrm>
              <a:off x="3949" y="232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77" name="Line 175"/>
            <p:cNvSpPr>
              <a:spLocks noChangeShapeType="1"/>
            </p:cNvSpPr>
            <p:nvPr/>
          </p:nvSpPr>
          <p:spPr bwMode="auto">
            <a:xfrm>
              <a:off x="3949" y="24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78" name="Rectangle 176"/>
            <p:cNvSpPr>
              <a:spLocks noChangeArrowheads="1"/>
            </p:cNvSpPr>
            <p:nvPr/>
          </p:nvSpPr>
          <p:spPr bwMode="auto">
            <a:xfrm>
              <a:off x="3949" y="2450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79" name="Line 177"/>
            <p:cNvSpPr>
              <a:spLocks noChangeShapeType="1"/>
            </p:cNvSpPr>
            <p:nvPr/>
          </p:nvSpPr>
          <p:spPr bwMode="auto">
            <a:xfrm>
              <a:off x="3949" y="257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80" name="Rectangle 178"/>
            <p:cNvSpPr>
              <a:spLocks noChangeArrowheads="1"/>
            </p:cNvSpPr>
            <p:nvPr/>
          </p:nvSpPr>
          <p:spPr bwMode="auto">
            <a:xfrm>
              <a:off x="3949" y="2571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81" name="Line 179"/>
            <p:cNvSpPr>
              <a:spLocks noChangeShapeType="1"/>
            </p:cNvSpPr>
            <p:nvPr/>
          </p:nvSpPr>
          <p:spPr bwMode="auto">
            <a:xfrm>
              <a:off x="3949" y="269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82" name="Rectangle 180"/>
            <p:cNvSpPr>
              <a:spLocks noChangeArrowheads="1"/>
            </p:cNvSpPr>
            <p:nvPr/>
          </p:nvSpPr>
          <p:spPr bwMode="auto">
            <a:xfrm>
              <a:off x="3949" y="269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9138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476709" y="893936"/>
            <a:ext cx="6768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Cvičení pro předškoláky</a:t>
            </a:r>
          </a:p>
          <a:p>
            <a:r>
              <a:rPr lang="cs-CZ" sz="4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rodiče s dětmi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76709" y="2585468"/>
            <a:ext cx="6448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Každou středu od 16:00 do 17:00</a:t>
            </a:r>
          </a:p>
          <a:p>
            <a:r>
              <a:rPr lang="cs-CZ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 tělocvičně ZŠ Sportovní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76709" y="4026875"/>
            <a:ext cx="4710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Informace: Jarmila Strahovská, 777 333 111</a:t>
            </a:r>
          </a:p>
        </p:txBody>
      </p:sp>
    </p:spTree>
    <p:extLst>
      <p:ext uri="{BB962C8B-B14F-4D97-AF65-F5344CB8AC3E}">
        <p14:creationId xmlns:p14="http://schemas.microsoft.com/office/powerpoint/2010/main" val="19081651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206</Words>
  <Application>Microsoft Office PowerPoint</Application>
  <PresentationFormat>Předvádění na obrazovce (4:3)</PresentationFormat>
  <Paragraphs>76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Radka Mothejzíková</dc:creator>
  <cp:lastModifiedBy>Látová Helena</cp:lastModifiedBy>
  <cp:revision>89</cp:revision>
  <cp:lastPrinted>2018-04-13T09:25:32Z</cp:lastPrinted>
  <dcterms:created xsi:type="dcterms:W3CDTF">2017-12-22T08:42:28Z</dcterms:created>
  <dcterms:modified xsi:type="dcterms:W3CDTF">2020-02-26T10:38:56Z</dcterms:modified>
</cp:coreProperties>
</file>